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848" r:id="rId3"/>
    <p:sldId id="944" r:id="rId4"/>
    <p:sldId id="863" r:id="rId5"/>
    <p:sldId id="865" r:id="rId6"/>
    <p:sldId id="886" r:id="rId7"/>
    <p:sldId id="948" r:id="rId8"/>
    <p:sldId id="946" r:id="rId9"/>
    <p:sldId id="836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002060"/>
    <a:srgbClr val="082FAC"/>
    <a:srgbClr val="DCEFF0"/>
    <a:srgbClr val="EDFCFD"/>
    <a:srgbClr val="BBE0E3"/>
    <a:srgbClr val="EDEFE5"/>
    <a:srgbClr val="FFEAD5"/>
    <a:srgbClr val="FFF9F3"/>
    <a:srgbClr val="FF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868" autoAdjust="0"/>
  </p:normalViewPr>
  <p:slideViewPr>
    <p:cSldViewPr>
      <p:cViewPr varScale="1">
        <p:scale>
          <a:sx n="78" d="100"/>
          <a:sy n="78" d="100"/>
        </p:scale>
        <p:origin x="1380" y="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Проверки </a:t>
            </a:r>
            <a:b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 соответстви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и </a:t>
            </a:r>
            <a:b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с программой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983244027249291"/>
          <c:y val="1.54672029876467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 мес.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7.82740937901282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17414154452835"/>
                      <c:h val="4.973149683272803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мес. 2024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2.7851706981478E-2"/>
                  <c:y val="-1.4077257510705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660080"/>
        <c:axId val="211680592"/>
        <c:axId val="0"/>
      </c:bar3DChart>
      <c:catAx>
        <c:axId val="2106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680592"/>
        <c:crosses val="autoZero"/>
        <c:auto val="1"/>
        <c:lblAlgn val="ctr"/>
        <c:lblOffset val="100"/>
        <c:noMultiLvlLbl val="0"/>
      </c:catAx>
      <c:valAx>
        <c:axId val="211680592"/>
        <c:scaling>
          <c:orientation val="minMax"/>
          <c:max val="2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660080"/>
        <c:crosses val="autoZero"/>
        <c:crossBetween val="between"/>
        <c:majorUnit val="4"/>
        <c:minorUnit val="4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надзора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90585946290867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 мес.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656026823230383E-2"/>
                  <c:y val="-1.5625000000000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18.8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мес. 2024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5.4267474554109373E-2"/>
                  <c:y val="-2.812500000000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1137120"/>
        <c:axId val="211303952"/>
        <c:axId val="0"/>
      </c:bar3DChart>
      <c:catAx>
        <c:axId val="21113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303952"/>
        <c:crosses val="autoZero"/>
        <c:auto val="1"/>
        <c:lblAlgn val="ctr"/>
        <c:lblOffset val="100"/>
        <c:noMultiLvlLbl val="0"/>
      </c:catAx>
      <c:valAx>
        <c:axId val="211303952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13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 (нарушений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/проверку)</a:t>
            </a:r>
            <a:endParaRPr lang="ru-RU" sz="1100" b="1" dirty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408208401841178"/>
          <c:y val="1.7933904779810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033232866598"/>
          <c:y val="0.13154699803149614"/>
          <c:w val="0.87360633764707185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2.4294352781663716E-3"/>
                  <c:y val="-2.9890131408315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274065413936439E-3"/>
                  <c:y val="-2.48723051769749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квартал 2023</c:v>
                </c:pt>
                <c:pt idx="1">
                  <c:v>1 квартал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18.8</c:v>
                </c:pt>
                <c:pt idx="1">
                  <c:v>10.5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937576"/>
        <c:axId val="210937968"/>
        <c:axId val="0"/>
      </c:bar3DChart>
      <c:catAx>
        <c:axId val="210937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937968"/>
        <c:crosses val="autoZero"/>
        <c:auto val="1"/>
        <c:lblAlgn val="ctr"/>
        <c:lblOffset val="100"/>
        <c:noMultiLvlLbl val="0"/>
      </c:catAx>
      <c:valAx>
        <c:axId val="210937968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937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НАГРУЗКА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(кол-во проверок/на 1 инспектора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)</a:t>
            </a:r>
            <a:endParaRPr lang="ru-RU" sz="1100" b="1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427922271958352"/>
          <c:y val="1.4745370172544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162416062298"/>
          <c:y val="0.11965515055408633"/>
          <c:w val="0.90743372703412051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3.3778546569760981E-3"/>
                  <c:y val="6.1883422243269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квартал 2023</c:v>
                </c:pt>
                <c:pt idx="1">
                  <c:v>1 квартал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11.9</c:v>
                </c:pt>
                <c:pt idx="1">
                  <c:v>20.7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938752"/>
        <c:axId val="210939144"/>
        <c:axId val="0"/>
      </c:bar3DChart>
      <c:catAx>
        <c:axId val="21093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939144"/>
        <c:crosses val="autoZero"/>
        <c:auto val="1"/>
        <c:lblAlgn val="ctr"/>
        <c:lblOffset val="100"/>
        <c:noMultiLvlLbl val="0"/>
      </c:catAx>
      <c:valAx>
        <c:axId val="210939144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938752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Суммы наложенных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      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/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взысканных        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штрафов (тыс. руб.)</a:t>
            </a:r>
            <a:endParaRPr lang="ru-RU" sz="90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4600192781610127"/>
          <c:y val="1.440426372378377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20"/>
      <c:rotY val="3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69191301976549"/>
          <c:y val="9.6555409187338959E-2"/>
          <c:w val="0.86426192544262759"/>
          <c:h val="0.826504726988006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605157341528892E-2"/>
                  <c:y val="-5.34946688929988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7328019968436011E-2"/>
                  <c:y val="-5.2026082069312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4126224300359631E-2"/>
                  <c:y val="3.12500000000000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квартал 2023</c:v>
                </c:pt>
                <c:pt idx="1">
                  <c:v>1 квартал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">
                  <c:v>740000</c:v>
                </c:pt>
                <c:pt idx="1">
                  <c:v>1278000</c:v>
                </c:pt>
              </c:numCache>
            </c:numRef>
          </c:val>
        </c:ser>
        <c:ser>
          <c:idx val="1"/>
          <c:order val="1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469041059138365E-2"/>
                  <c:y val="-5.18622930785468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173696568084759E-2"/>
                  <c:y val="-5.02791356515943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713091460047113E-2"/>
                  <c:y val="-5.93750000000000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квартал 2023</c:v>
                </c:pt>
                <c:pt idx="1">
                  <c:v>1 квартал 2024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370000</c:v>
                </c:pt>
                <c:pt idx="1">
                  <c:v>629000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2058392"/>
        <c:axId val="212058784"/>
        <c:axId val="0"/>
      </c:bar3DChart>
      <c:catAx>
        <c:axId val="212058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058784"/>
        <c:crosses val="autoZero"/>
        <c:auto val="1"/>
        <c:lblAlgn val="ctr"/>
        <c:lblOffset val="100"/>
        <c:noMultiLvlLbl val="0"/>
      </c:catAx>
      <c:valAx>
        <c:axId val="212058784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058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  <a:scene3d>
      <a:camera prst="orthographicFront"/>
      <a:lightRig rig="threePt" dir="t"/>
    </a:scene3d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Количество проведенных профилактических мероприятий </a:t>
            </a:r>
            <a:b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за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1 квартал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2023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и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2024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год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742750128034554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2536245972669705"/>
          <c:y val="0.13752496532038691"/>
          <c:w val="0.87360633764707185"/>
          <c:h val="0.70370398622047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-3.521640533094218E-3"/>
                  <c:y val="8.972166934370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70058746894181E-3"/>
                  <c:y val="8.9721669343707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846866117058393E-3"/>
                  <c:y val="3.72992744395921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квартал 2023</c:v>
                </c:pt>
                <c:pt idx="1">
                  <c:v>1 квартал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</c:v>
                </c:pt>
                <c:pt idx="1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212059568"/>
        <c:axId val="212059960"/>
      </c:barChart>
      <c:catAx>
        <c:axId val="212059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2059960"/>
        <c:crosses val="autoZero"/>
        <c:auto val="1"/>
        <c:lblAlgn val="ctr"/>
        <c:lblOffset val="100"/>
        <c:noMultiLvlLbl val="0"/>
      </c:catAx>
      <c:valAx>
        <c:axId val="212059960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>
            <a:glow>
              <a:schemeClr val="accent1"/>
            </a:glo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05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999828010562932"/>
          <c:y val="0.93702362195446298"/>
          <c:w val="0.39216262295642362"/>
          <c:h val="5.140464190847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508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F86823-A2CE-4130-987E-FF9CF6EE97D1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4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60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4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24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7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92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78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65701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Основные показатели надзорной деятельности за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1 КВАРТАЛ</a:t>
            </a:r>
            <a:b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2024 </a:t>
            </a: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года межрегионального отдела государственного строительного надзора и надзора за саморегулируемыми организациями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»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(ТВЕРСКАЯ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область)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</a:t>
            </a:r>
            <a:r>
              <a:rPr kumimoji="1"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и.о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. начальника межрегионального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отдела 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государственного строительного надзора и надзора за саморегулируемыми организациями Центрального управления Ростехнадзора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Потапова Егора Николаевича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24 июня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2024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1115" y="6390986"/>
            <a:ext cx="286948" cy="332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1863" y="195033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7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4401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Скругленный прямоугольник 9"/>
          <p:cNvSpPr>
            <a:spLocks noChangeArrowheads="1"/>
          </p:cNvSpPr>
          <p:nvPr/>
        </p:nvSpPr>
        <p:spPr bwMode="auto">
          <a:xfrm>
            <a:off x="1511659" y="1055915"/>
            <a:ext cx="5976663" cy="455612"/>
          </a:xfrm>
          <a:prstGeom prst="roundRect">
            <a:avLst>
              <a:gd name="adj" fmla="val 16667"/>
            </a:avLst>
          </a:prstGeom>
          <a:solidFill>
            <a:srgbClr val="F1F8F9"/>
          </a:solidFill>
          <a:ln w="31750" cap="sq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Начальник отдела</a:t>
            </a: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5129" name="Скругленный прямоугольник 16"/>
          <p:cNvSpPr>
            <a:spLocks noChangeArrowheads="1"/>
          </p:cNvSpPr>
          <p:nvPr/>
        </p:nvSpPr>
        <p:spPr bwMode="auto">
          <a:xfrm>
            <a:off x="3185845" y="2416416"/>
            <a:ext cx="2628289" cy="3235725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222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6350"/>
          </a:sp3d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Межрегиональный отдел государственного строительного надзора и надзора за саморегулируемыми организациями</a:t>
            </a:r>
          </a:p>
          <a:p>
            <a:pPr algn="ctr" eaLnBrk="1" hangingPunct="1"/>
            <a:endParaRPr lang="ru-RU" altLang="ru-RU" sz="16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штатная численность – </a:t>
            </a:r>
            <a:r>
              <a:rPr lang="ru-RU" sz="1200" b="1" dirty="0" smtClean="0">
                <a:solidFill>
                  <a:srgbClr val="FF0000"/>
                </a:solidFill>
              </a:rPr>
              <a:t>21 </a:t>
            </a:r>
            <a:br>
              <a:rPr lang="ru-RU" sz="1200" b="1" dirty="0" smtClean="0">
                <a:solidFill>
                  <a:srgbClr val="FF0000"/>
                </a:solidFill>
              </a:rPr>
            </a:br>
            <a:r>
              <a:rPr lang="ru-RU" sz="1200" dirty="0" smtClean="0">
                <a:solidFill>
                  <a:schemeClr val="accent6"/>
                </a:solidFill>
              </a:rPr>
              <a:t>фактическая – </a:t>
            </a:r>
            <a:r>
              <a:rPr lang="ru-RU" sz="1200" b="1" dirty="0" smtClean="0">
                <a:solidFill>
                  <a:srgbClr val="FF0000"/>
                </a:solidFill>
              </a:rPr>
              <a:t>15</a:t>
            </a:r>
            <a:endParaRPr lang="ru-RU" sz="12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ru-RU" sz="12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отдел укомплектован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на </a:t>
            </a:r>
            <a:r>
              <a:rPr lang="ru-RU" sz="1200" b="1" dirty="0" smtClean="0">
                <a:solidFill>
                  <a:srgbClr val="FF0000"/>
                </a:solidFill>
              </a:rPr>
              <a:t>75</a:t>
            </a:r>
            <a:r>
              <a:rPr lang="ru-RU" sz="1200" b="1" dirty="0" smtClean="0">
                <a:solidFill>
                  <a:srgbClr val="FF0000"/>
                </a:solidFill>
              </a:rPr>
              <a:t> </a:t>
            </a:r>
            <a:r>
              <a:rPr lang="ru-RU" sz="1200" b="1" dirty="0">
                <a:solidFill>
                  <a:srgbClr val="FF0000"/>
                </a:solidFill>
              </a:rPr>
              <a:t>%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4499992" y="1556792"/>
            <a:ext cx="0" cy="814359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1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5752" y="6381328"/>
            <a:ext cx="292496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4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005185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В области </a:t>
            </a:r>
            <a:r>
              <a:rPr lang="ru-RU" b="1" i="1" u="sng" dirty="0" smtClean="0">
                <a:solidFill>
                  <a:srgbClr val="002060"/>
                </a:solidFill>
                <a:cs typeface="Times New Roman" pitchFamily="18" charset="0"/>
              </a:rPr>
              <a:t>федерального государственного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строительного надзора</a:t>
            </a:r>
            <a:endParaRPr lang="ru-RU" altLang="ru-RU" b="1" dirty="0" smtClean="0">
              <a:latin typeface="+mn-lt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1124987" y="1942041"/>
            <a:ext cx="6894025" cy="4150503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Количество поднадзорных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объектов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капитального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строительства на территории Тверской области:</a:t>
            </a:r>
            <a:endParaRPr lang="ru-RU" sz="12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1 квартал 2023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года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– 8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1 квартал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2024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года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ru-RU" sz="1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cs typeface="Times New Roman" pitchFamily="18" charset="0"/>
              </a:rPr>
              <a:t>19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Количество поднадзорных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СРО </a:t>
            </a:r>
            <a:r>
              <a:rPr lang="ru-RU" sz="1200" b="1" dirty="0">
                <a:solidFill>
                  <a:srgbClr val="FF0000"/>
                </a:solidFill>
                <a:cs typeface="Times New Roman" pitchFamily="18" charset="0"/>
              </a:rPr>
              <a:t>на территории Тверской области: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2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cs typeface="Times New Roman" pitchFamily="18" charset="0"/>
              </a:rPr>
              <a:t>в </a:t>
            </a:r>
            <a:r>
              <a:rPr lang="ru-RU" sz="1200" b="1" dirty="0" smtClean="0">
                <a:solidFill>
                  <a:srgbClr val="FF0000"/>
                </a:solidFill>
                <a:cs typeface="Times New Roman" pitchFamily="18" charset="0"/>
              </a:rPr>
              <a:t>том числе: </a:t>
            </a:r>
            <a:endParaRPr lang="ru-RU" sz="1200" b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Строительство –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1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Архитектурное проектирование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– 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1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Выдано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заключений о соответствии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построенных объектов за 1 квартал 2024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года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–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1,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 отношении объекта: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dirty="0">
                <a:solidFill>
                  <a:srgbClr val="002060"/>
                </a:solidFill>
              </a:rPr>
              <a:t>«Строительство скоростной автомобильной дороги Москва-Санкт-Петербург на участке </a:t>
            </a:r>
            <a:endParaRPr lang="ru-RU" sz="12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dirty="0" smtClean="0">
                <a:solidFill>
                  <a:srgbClr val="002060"/>
                </a:solidFill>
              </a:rPr>
              <a:t>км 58 - </a:t>
            </a:r>
            <a:r>
              <a:rPr lang="ru-RU" sz="1200" dirty="0">
                <a:solidFill>
                  <a:srgbClr val="002060"/>
                </a:solidFill>
              </a:rPr>
              <a:t>км 684 (с последующей эксплуатацией на платной основе</a:t>
            </a:r>
            <a:r>
              <a:rPr lang="ru-RU" sz="1200" dirty="0" smtClean="0">
                <a:solidFill>
                  <a:srgbClr val="002060"/>
                </a:solidFill>
              </a:rPr>
              <a:t>), 3 </a:t>
            </a:r>
            <a:r>
              <a:rPr lang="ru-RU" sz="1200" dirty="0">
                <a:solidFill>
                  <a:srgbClr val="002060"/>
                </a:solidFill>
              </a:rPr>
              <a:t>этап км 149-км 208». </a:t>
            </a:r>
            <a:endParaRPr lang="ru-RU" sz="12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dirty="0" smtClean="0">
                <a:solidFill>
                  <a:srgbClr val="002060"/>
                </a:solidFill>
              </a:rPr>
              <a:t>Этап.2.1</a:t>
            </a:r>
            <a:r>
              <a:rPr lang="ru-RU" sz="1200" dirty="0">
                <a:solidFill>
                  <a:srgbClr val="002060"/>
                </a:solidFill>
              </a:rPr>
              <a:t>. «Реконструкция ВЛ-330 </a:t>
            </a:r>
            <a:r>
              <a:rPr lang="ru-RU" sz="1200" dirty="0" err="1">
                <a:solidFill>
                  <a:srgbClr val="002060"/>
                </a:solidFill>
              </a:rPr>
              <a:t>кВ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r>
              <a:rPr lang="ru-RU" sz="1200" dirty="0" err="1">
                <a:solidFill>
                  <a:srgbClr val="002060"/>
                </a:solidFill>
              </a:rPr>
              <a:t>Конаковская</a:t>
            </a:r>
            <a:r>
              <a:rPr lang="ru-RU" sz="1200" dirty="0">
                <a:solidFill>
                  <a:srgbClr val="002060"/>
                </a:solidFill>
              </a:rPr>
              <a:t> ГРЭС-Калининская № 1»</a:t>
            </a:r>
            <a:endParaRPr lang="ru-RU" sz="1200" b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1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8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7984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5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465702025"/>
              </p:ext>
            </p:extLst>
          </p:nvPr>
        </p:nvGraphicFramePr>
        <p:xfrm>
          <a:off x="1619672" y="1988840"/>
          <a:ext cx="2255912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697944171"/>
              </p:ext>
            </p:extLst>
          </p:nvPr>
        </p:nvGraphicFramePr>
        <p:xfrm>
          <a:off x="5004048" y="2132856"/>
          <a:ext cx="280831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1166"/>
              </p:ext>
            </p:extLst>
          </p:nvPr>
        </p:nvGraphicFramePr>
        <p:xfrm>
          <a:off x="467544" y="980728"/>
          <a:ext cx="8640960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проверок по программе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67063" y="6498382"/>
            <a:ext cx="409873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6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02628"/>
              </p:ext>
            </p:extLst>
          </p:nvPr>
        </p:nvGraphicFramePr>
        <p:xfrm>
          <a:off x="402246" y="980728"/>
          <a:ext cx="87307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Наиболее распространенные нарушения обязательных требований: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26818" y="1988840"/>
            <a:ext cx="8295553" cy="393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- </a:t>
            </a:r>
            <a:r>
              <a:rPr lang="ru-RU" sz="1600" dirty="0"/>
              <a:t>изменение проектных решений при отсутствии откорректированной проектной документации, получившей положительное заключение государственной экспертизы;</a:t>
            </a:r>
          </a:p>
          <a:p>
            <a:pPr algn="just"/>
            <a:r>
              <a:rPr lang="ru-RU" sz="1600" dirty="0"/>
              <a:t>  - нарушение технологии (технологической последовательности                                  при монтаже строительных конструкций);</a:t>
            </a:r>
          </a:p>
          <a:p>
            <a:pPr algn="just"/>
            <a:r>
              <a:rPr lang="ru-RU" sz="1600" dirty="0"/>
              <a:t>  - недостаточное осуществление строительного контроля со стороны инженерно-технического персонала за соблюдением требований проектной документации;</a:t>
            </a:r>
          </a:p>
          <a:p>
            <a:pPr algn="just"/>
            <a:r>
              <a:rPr lang="ru-RU" sz="1600" dirty="0"/>
              <a:t>  - производство работ без освидетельствования в установленном порядке скрытых работ с составлением соответствующих актов;</a:t>
            </a:r>
          </a:p>
          <a:p>
            <a:pPr algn="just"/>
            <a:r>
              <a:rPr lang="ru-RU" sz="1600" dirty="0"/>
              <a:t>  - строительство при отсутствии полученного в установленном порядке разрешения на строительство;</a:t>
            </a:r>
          </a:p>
          <a:p>
            <a:pPr algn="just"/>
            <a:r>
              <a:rPr lang="ru-RU" sz="1600" dirty="0"/>
              <a:t>  - строительство при отсутствии проектной документации, получившей положительное заключение государственной экспертизы;</a:t>
            </a:r>
          </a:p>
          <a:p>
            <a:pPr algn="just"/>
            <a:r>
              <a:rPr lang="ru-RU" sz="1600" dirty="0"/>
              <a:t>  - нарушения требований техники безопасности при производстве работ, а также нарушения при организации строительной площадки.</a:t>
            </a:r>
          </a:p>
        </p:txBody>
      </p:sp>
    </p:spTree>
    <p:extLst>
      <p:ext uri="{BB962C8B-B14F-4D97-AF65-F5344CB8AC3E}">
        <p14:creationId xmlns:p14="http://schemas.microsoft.com/office/powerpoint/2010/main" val="10675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32685" y="6453336"/>
            <a:ext cx="47862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D49587-4A2F-4ACE-805C-BB9AF94CA5CC}" type="slidenum">
              <a:rPr lang="ru-RU" altLang="ru-RU" sz="1600" smtClean="0"/>
              <a:t>6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26284"/>
              </p:ext>
            </p:extLst>
          </p:nvPr>
        </p:nvGraphicFramePr>
        <p:xfrm>
          <a:off x="233689" y="980728"/>
          <a:ext cx="8730799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Общая результативность надзора и нагрузка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 инспектора </a:t>
                      </a:r>
                      <a:br>
                        <a:rPr lang="ru-RU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по проверкам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704360223"/>
              </p:ext>
            </p:extLst>
          </p:nvPr>
        </p:nvGraphicFramePr>
        <p:xfrm>
          <a:off x="161681" y="2060848"/>
          <a:ext cx="433831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744318487"/>
              </p:ext>
            </p:extLst>
          </p:nvPr>
        </p:nvGraphicFramePr>
        <p:xfrm>
          <a:off x="4811314" y="2132856"/>
          <a:ext cx="400915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834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83635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+mj-lt"/>
              </a:rPr>
              <a:t>11</a:t>
            </a:r>
            <a:endParaRPr lang="ru-RU" altLang="ru-RU" sz="1600" dirty="0">
              <a:latin typeface="+mj-lt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79952895"/>
              </p:ext>
            </p:extLst>
          </p:nvPr>
        </p:nvGraphicFramePr>
        <p:xfrm>
          <a:off x="971599" y="1484784"/>
          <a:ext cx="751425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 bwMode="auto">
          <a:xfrm>
            <a:off x="3779912" y="1556792"/>
            <a:ext cx="144016" cy="144015"/>
          </a:xfrm>
          <a:prstGeom prst="rect">
            <a:avLst/>
          </a:prstGeom>
          <a:solidFill>
            <a:schemeClr val="accent1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148064" y="1556791"/>
            <a:ext cx="144016" cy="144016"/>
          </a:xfrm>
          <a:prstGeom prst="rect">
            <a:avLst/>
          </a:prstGeom>
          <a:solidFill>
            <a:srgbClr val="0070C0"/>
          </a:solidFill>
          <a:ln w="9525" cap="sq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Рисунок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22" y="166606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7504" y="908720"/>
          <a:ext cx="9143999" cy="47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9"/>
              </a:tblGrid>
              <a:tr h="4776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Административное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производство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64497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644008" y="6381328"/>
            <a:ext cx="266973" cy="3600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t>8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38" y="203398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043608" y="1052736"/>
          <a:ext cx="7344816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Профилактические мероприятия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108050952"/>
              </p:ext>
            </p:extLst>
          </p:nvPr>
        </p:nvGraphicFramePr>
        <p:xfrm>
          <a:off x="2727451" y="1628800"/>
          <a:ext cx="37444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22136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69763</TotalTime>
  <Words>394</Words>
  <Application>Microsoft Office PowerPoint</Application>
  <PresentationFormat>Экран (4:3)</PresentationFormat>
  <Paragraphs>91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3045</cp:revision>
  <cp:lastPrinted>2021-03-17T14:56:00Z</cp:lastPrinted>
  <dcterms:created xsi:type="dcterms:W3CDTF">2000-02-02T11:29:10Z</dcterms:created>
  <dcterms:modified xsi:type="dcterms:W3CDTF">2024-06-11T07:29:19Z</dcterms:modified>
</cp:coreProperties>
</file>